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1"/>
  </p:notesMasterIdLst>
  <p:sldIdLst>
    <p:sldId id="301" r:id="rId2"/>
    <p:sldId id="278" r:id="rId3"/>
    <p:sldId id="257" r:id="rId4"/>
    <p:sldId id="258" r:id="rId5"/>
    <p:sldId id="283" r:id="rId6"/>
    <p:sldId id="303" r:id="rId7"/>
    <p:sldId id="305" r:id="rId8"/>
    <p:sldId id="306" r:id="rId9"/>
    <p:sldId id="307" r:id="rId10"/>
  </p:sldIdLst>
  <p:sldSz cx="10058400" cy="77724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F7ACD7E-7027-4C94-B506-AD431DFA0243}">
          <p14:sldIdLst>
            <p14:sldId id="301"/>
            <p14:sldId id="278"/>
            <p14:sldId id="257"/>
            <p14:sldId id="258"/>
            <p14:sldId id="283"/>
            <p14:sldId id="303"/>
            <p14:sldId id="305"/>
            <p14:sldId id="306"/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9BBA58"/>
    <a:srgbClr val="339966"/>
    <a:srgbClr val="30849B"/>
    <a:srgbClr val="5E74B1"/>
    <a:srgbClr val="B63B79"/>
    <a:srgbClr val="FF3615"/>
    <a:srgbClr val="FF3E3E"/>
    <a:srgbClr val="C2E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7" autoAdjust="0"/>
  </p:normalViewPr>
  <p:slideViewPr>
    <p:cSldViewPr>
      <p:cViewPr>
        <p:scale>
          <a:sx n="90" d="100"/>
          <a:sy n="90" d="100"/>
        </p:scale>
        <p:origin x="-570" y="4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9027" cy="350807"/>
          </a:xfrm>
          <a:prstGeom prst="rect">
            <a:avLst/>
          </a:prstGeom>
        </p:spPr>
        <p:txBody>
          <a:bodyPr vert="horz" lIns="83610" tIns="41805" rIns="83610" bIns="418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907" y="1"/>
            <a:ext cx="4029027" cy="350807"/>
          </a:xfrm>
          <a:prstGeom prst="rect">
            <a:avLst/>
          </a:prstGeom>
        </p:spPr>
        <p:txBody>
          <a:bodyPr vert="horz" lIns="83610" tIns="41805" rIns="83610" bIns="41805" rtlCol="0"/>
          <a:lstStyle>
            <a:lvl1pPr algn="r">
              <a:defRPr sz="1100"/>
            </a:lvl1pPr>
          </a:lstStyle>
          <a:p>
            <a:fld id="{8DBEECE6-5CE7-4654-80E3-D16BD738C44F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6400" y="525463"/>
            <a:ext cx="340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10" tIns="41805" rIns="83610" bIns="418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27" y="3330513"/>
            <a:ext cx="7435946" cy="3154394"/>
          </a:xfrm>
          <a:prstGeom prst="rect">
            <a:avLst/>
          </a:prstGeom>
        </p:spPr>
        <p:txBody>
          <a:bodyPr vert="horz" lIns="83610" tIns="41805" rIns="83610" bIns="418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163"/>
            <a:ext cx="4029027" cy="350807"/>
          </a:xfrm>
          <a:prstGeom prst="rect">
            <a:avLst/>
          </a:prstGeom>
        </p:spPr>
        <p:txBody>
          <a:bodyPr vert="horz" lIns="83610" tIns="41805" rIns="83610" bIns="418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907" y="6658163"/>
            <a:ext cx="4029027" cy="350807"/>
          </a:xfrm>
          <a:prstGeom prst="rect">
            <a:avLst/>
          </a:prstGeom>
        </p:spPr>
        <p:txBody>
          <a:bodyPr vert="horz" lIns="83610" tIns="41805" rIns="83610" bIns="41805" rtlCol="0" anchor="b"/>
          <a:lstStyle>
            <a:lvl1pPr algn="r">
              <a:defRPr sz="1100"/>
            </a:lvl1pPr>
          </a:lstStyle>
          <a:p>
            <a:fld id="{2064BD7B-7E53-4E68-BE8D-619A491D9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0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5267119" y="6659642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97" tIns="42600" rIns="85197" bIns="42600" anchor="b">
            <a:prstTxWarp prst="textNoShape">
              <a:avLst/>
            </a:prstTxWarp>
          </a:bodyPr>
          <a:lstStyle/>
          <a:p>
            <a:pPr algn="r" defTabSz="852064"/>
            <a:fld id="{A06BD6BD-965D-1242-A7B6-85A94C394CEC}" type="slidenum">
              <a:rPr lang="en-US" sz="1100"/>
              <a:pPr algn="r" defTabSz="852064"/>
              <a:t>2</a:t>
            </a:fld>
            <a:endParaRPr lang="en-US" sz="11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sz="22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554481"/>
            <a:ext cx="8633460" cy="2184188"/>
          </a:xfrm>
        </p:spPr>
        <p:txBody>
          <a:bodyPr anchor="b">
            <a:noAutofit/>
          </a:bodyPr>
          <a:lstStyle>
            <a:lvl1pPr>
              <a:defRPr sz="6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80" y="3972560"/>
            <a:ext cx="7040880" cy="19862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54380" y="3851656"/>
            <a:ext cx="8633460" cy="1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690880"/>
            <a:ext cx="2263140" cy="664972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690880"/>
            <a:ext cx="6621780" cy="6649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4748-7A15-5542-A87D-3AC693C74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1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2677161"/>
            <a:ext cx="8549640" cy="2493645"/>
          </a:xfrm>
        </p:spPr>
        <p:txBody>
          <a:bodyPr anchor="b">
            <a:normAutofit/>
          </a:bodyPr>
          <a:lstStyle>
            <a:lvl1pPr algn="l">
              <a:defRPr sz="53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5243780"/>
            <a:ext cx="8549640" cy="1700212"/>
          </a:xfrm>
        </p:spPr>
        <p:txBody>
          <a:bodyPr anchor="t">
            <a:normAutofit/>
          </a:bodyPr>
          <a:lstStyle>
            <a:lvl1pPr marL="0" indent="0">
              <a:buNone/>
              <a:defRPr sz="2700">
                <a:solidFill>
                  <a:schemeClr val="tx2"/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04672" y="5212689"/>
            <a:ext cx="8633460" cy="1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96466"/>
            <a:ext cx="4442460" cy="534741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96466"/>
            <a:ext cx="4442460" cy="534741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99920"/>
            <a:ext cx="4325112" cy="72506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200" b="0">
                <a:solidFill>
                  <a:schemeClr val="tx2"/>
                </a:solidFill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763520"/>
            <a:ext cx="4325112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0368" y="1899920"/>
            <a:ext cx="4325112" cy="72506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0368" y="2763520"/>
            <a:ext cx="4325112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3/4/2015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361113" y="4585280"/>
            <a:ext cx="5337048" cy="87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3/4/2015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3/4/2015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897690"/>
            <a:ext cx="2353666" cy="1430122"/>
          </a:xfrm>
        </p:spPr>
        <p:txBody>
          <a:bodyPr anchor="b">
            <a:no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8980" y="897691"/>
            <a:ext cx="6286500" cy="632155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414626"/>
            <a:ext cx="2353666" cy="4809430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07392" y="4057593"/>
            <a:ext cx="6321552" cy="174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898144"/>
            <a:ext cx="2356948" cy="143357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44471" y="949961"/>
            <a:ext cx="6494829" cy="6233850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2418080"/>
            <a:ext cx="2353666" cy="4808525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50224"/>
            <a:ext cx="10058400" cy="259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04520"/>
            <a:ext cx="9052560" cy="112268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52704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058400" cy="414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20727"/>
            <a:ext cx="3185160" cy="37307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3/4/2015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1900" y="20727"/>
            <a:ext cx="4526280" cy="37307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20727"/>
            <a:ext cx="1173480" cy="37307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1018824" rtl="0" eaLnBrk="1" latinLnBrk="0" hangingPunct="1">
        <a:spcBef>
          <a:spcPct val="0"/>
        </a:spcBef>
        <a:buNone/>
        <a:defRPr sz="4500" kern="1200" spc="-111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3765" indent="-203765" algn="l" defTabSz="1018824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indent="-203765" algn="l" defTabSz="1018824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15060" indent="-203765" algn="l" defTabSz="1018824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707" indent="-203765" algn="l" defTabSz="101882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24472" indent="-152824" algn="l" defTabSz="1018824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28237" indent="-203765" algn="l" defTabSz="101882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32002" indent="-203765" algn="l" defTabSz="101882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35767" indent="-203765" algn="l" defTabSz="101882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39531" indent="-203765" algn="l" defTabSz="101882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seveltroads.pr.gov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590"/>
            <a:ext cx="10058400" cy="61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5699760" y="4461933"/>
            <a:ext cx="205819" cy="3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sp>
        <p:nvSpPr>
          <p:cNvPr id="12291" name="Rectangle 15"/>
          <p:cNvSpPr>
            <a:spLocks noChangeArrowheads="1"/>
          </p:cNvSpPr>
          <p:nvPr/>
        </p:nvSpPr>
        <p:spPr bwMode="auto">
          <a:xfrm>
            <a:off x="4547235" y="4310803"/>
            <a:ext cx="205819" cy="3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sp>
        <p:nvSpPr>
          <p:cNvPr id="12292" name="Rectangle 15"/>
          <p:cNvSpPr>
            <a:spLocks noChangeArrowheads="1"/>
          </p:cNvSpPr>
          <p:nvPr/>
        </p:nvSpPr>
        <p:spPr bwMode="auto">
          <a:xfrm>
            <a:off x="1133317" y="-723265"/>
            <a:ext cx="205819" cy="3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2293" name="Picture 16" descr="PRIslandSatellite.jpg"/>
          <p:cNvPicPr>
            <a:picLocks noChangeAspect="1"/>
          </p:cNvPicPr>
          <p:nvPr/>
        </p:nvPicPr>
        <p:blipFill>
          <a:blip r:embed="rId3"/>
          <a:srcRect l="6206" t="7426" r="25333" b="9027"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Oval 17"/>
          <p:cNvSpPr>
            <a:spLocks noChangeArrowheads="1"/>
          </p:cNvSpPr>
          <p:nvPr/>
        </p:nvSpPr>
        <p:spPr bwMode="auto">
          <a:xfrm>
            <a:off x="4952365" y="2418080"/>
            <a:ext cx="747395" cy="770043"/>
          </a:xfrm>
          <a:prstGeom prst="ellips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298" name="Oval 18"/>
          <p:cNvSpPr>
            <a:spLocks noChangeArrowheads="1"/>
          </p:cNvSpPr>
          <p:nvPr/>
        </p:nvSpPr>
        <p:spPr bwMode="auto">
          <a:xfrm>
            <a:off x="6806883" y="3479589"/>
            <a:ext cx="401638" cy="413808"/>
          </a:xfrm>
          <a:prstGeom prst="ellips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89030" y="2019862"/>
            <a:ext cx="1508760" cy="453458"/>
          </a:xfrm>
          <a:prstGeom prst="rect">
            <a:avLst/>
          </a:prstGeom>
          <a:noFill/>
        </p:spPr>
        <p:txBody>
          <a:bodyPr wrap="square" lIns="101882" tIns="50941" rIns="101882" bIns="50941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San Juan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86500" y="3886201"/>
            <a:ext cx="1424940" cy="732508"/>
          </a:xfrm>
          <a:prstGeom prst="rect">
            <a:avLst/>
          </a:prstGeom>
          <a:noFill/>
        </p:spPr>
        <p:txBody>
          <a:bodyPr wrap="squar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Roosevelt 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Roads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5685790" y="3008207"/>
            <a:ext cx="1173480" cy="604520"/>
          </a:xfrm>
          <a:prstGeom prst="straightConnector1">
            <a:avLst/>
          </a:prstGeom>
          <a:noFill/>
          <a:ln w="22225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1589171">
            <a:off x="5258901" y="3299826"/>
            <a:ext cx="1665923" cy="48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u="sng" dirty="0">
                <a:solidFill>
                  <a:schemeClr val="bg1"/>
                </a:solidFill>
                <a:latin typeface="Arial"/>
                <a:cs typeface="Arial"/>
              </a:rPr>
              <a:t>+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35 Miles,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60 minute drive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40880" y="3032195"/>
            <a:ext cx="838200" cy="24417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Fajardo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46720" y="2849881"/>
            <a:ext cx="838200" cy="27905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Culebra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46720" y="4145281"/>
            <a:ext cx="1005840" cy="27905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Vieques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9420" y="2605710"/>
            <a:ext cx="838200" cy="24417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900" dirty="0" err="1">
                <a:solidFill>
                  <a:schemeClr val="bg1"/>
                </a:solidFill>
                <a:latin typeface="Arial"/>
                <a:cs typeface="Arial"/>
              </a:rPr>
              <a:t>Luquillo</a:t>
            </a:r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0880" y="3281680"/>
            <a:ext cx="838200" cy="24417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Ceiba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02680" y="2504440"/>
            <a:ext cx="838200" cy="24417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Rio Grande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19400" y="4791468"/>
            <a:ext cx="838200" cy="31393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Arial"/>
                <a:cs typeface="Arial"/>
              </a:rPr>
              <a:t>Ponce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76479" y="2725134"/>
            <a:ext cx="586740" cy="24417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Airport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532120" y="2763520"/>
            <a:ext cx="167640" cy="172720"/>
          </a:xfrm>
          <a:prstGeom prst="ellipse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defTabSz="10188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latin typeface="Times" pitchFamily="-97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" y="271046"/>
            <a:ext cx="3048000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LOCATION</a:t>
            </a:r>
            <a:endParaRPr lang="es-P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7999" y="565453"/>
            <a:ext cx="7010401" cy="457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>
              <a:ln>
                <a:solidFill>
                  <a:schemeClr val="accent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object 12"/>
          <p:cNvSpPr/>
          <p:nvPr/>
        </p:nvSpPr>
        <p:spPr>
          <a:xfrm>
            <a:off x="734569" y="7237953"/>
            <a:ext cx="10091317" cy="15240"/>
          </a:xfrm>
          <a:custGeom>
            <a:avLst/>
            <a:gdLst/>
            <a:ahLst/>
            <a:cxnLst/>
            <a:rect l="l" t="t" r="r" b="b"/>
            <a:pathLst>
              <a:path w="8409431" h="15240">
                <a:moveTo>
                  <a:pt x="8409431" y="0"/>
                </a:moveTo>
                <a:lnTo>
                  <a:pt x="0" y="0"/>
                </a:lnTo>
                <a:lnTo>
                  <a:pt x="0" y="12192"/>
                </a:lnTo>
                <a:lnTo>
                  <a:pt x="8409431" y="15240"/>
                </a:lnTo>
                <a:lnTo>
                  <a:pt x="8409431" y="0"/>
                </a:lnTo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594360" y="6886925"/>
            <a:ext cx="7292340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2F2F2"/>
                </a:solidFill>
                <a:latin typeface="Arial"/>
                <a:cs typeface="Arial"/>
              </a:rPr>
              <a:t>Puerto Rico, USA</a:t>
            </a:r>
          </a:p>
          <a:p>
            <a:r>
              <a:rPr lang="en-US" sz="1600" dirty="0">
                <a:solidFill>
                  <a:srgbClr val="F2F2F2"/>
                </a:solidFill>
                <a:latin typeface="Arial"/>
                <a:cs typeface="Arial"/>
              </a:rPr>
              <a:t>Roosevelt Roads Redevelopment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061474"/>
            <a:ext cx="1390839" cy="5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3200"/>
            <a:ext cx="10058399" cy="106288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271046"/>
            <a:ext cx="3048000" cy="338554"/>
          </a:xfrm>
          <a:prstGeom prst="rect">
            <a:avLst/>
          </a:prstGeom>
          <a:solidFill>
            <a:srgbClr val="C00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endParaRPr lang="es-PR" sz="1600" b="1" dirty="0">
              <a:solidFill>
                <a:schemeClr val="bg1"/>
              </a:solidFill>
              <a:latin typeface="Technic" panose="00000400000000000000" pitchFamily="2" charset="2"/>
              <a:cs typeface="Microsoft Sans Serif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271046"/>
            <a:ext cx="4240532" cy="34012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P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ROOSEVELT ROADS REDEVELOPMENT</a:t>
            </a:r>
            <a:endParaRPr lang="es-P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594360" y="6886925"/>
            <a:ext cx="7292340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2F2F2"/>
                </a:solidFill>
                <a:latin typeface="Arial"/>
                <a:cs typeface="Arial"/>
              </a:rPr>
              <a:t>Roosevelt Roads Redevelopment</a:t>
            </a:r>
          </a:p>
          <a:p>
            <a:r>
              <a:rPr lang="en-US" sz="1600" dirty="0" smtClean="0">
                <a:solidFill>
                  <a:srgbClr val="F2F2F2"/>
                </a:solidFill>
                <a:latin typeface="Arial"/>
                <a:cs typeface="Arial"/>
              </a:rPr>
              <a:t>Ceiba, Puerto Rico USA</a:t>
            </a:r>
            <a:endParaRPr lang="en-US" sz="160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734569" y="7237953"/>
            <a:ext cx="10091317" cy="15240"/>
          </a:xfrm>
          <a:custGeom>
            <a:avLst/>
            <a:gdLst/>
            <a:ahLst/>
            <a:cxnLst/>
            <a:rect l="l" t="t" r="r" b="b"/>
            <a:pathLst>
              <a:path w="8409431" h="15240">
                <a:moveTo>
                  <a:pt x="8409431" y="0"/>
                </a:moveTo>
                <a:lnTo>
                  <a:pt x="0" y="0"/>
                </a:lnTo>
                <a:lnTo>
                  <a:pt x="0" y="12192"/>
                </a:lnTo>
                <a:lnTo>
                  <a:pt x="8409431" y="15240"/>
                </a:lnTo>
                <a:lnTo>
                  <a:pt x="8409431" y="0"/>
                </a:lnTo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061474"/>
            <a:ext cx="1390839" cy="5585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7999" y="565453"/>
            <a:ext cx="7010401" cy="457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>
              <a:ln>
                <a:solidFill>
                  <a:schemeClr val="accent6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134600" cy="77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99" y="1295400"/>
            <a:ext cx="10188899" cy="57312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991100" y="1066800"/>
            <a:ext cx="5143500" cy="641705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bject 4"/>
          <p:cNvSpPr txBox="1"/>
          <p:nvPr/>
        </p:nvSpPr>
        <p:spPr>
          <a:xfrm>
            <a:off x="5334000" y="3352800"/>
            <a:ext cx="4724400" cy="270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600" dirty="0">
              <a:latin typeface="Arial" pitchFamily="34" charset="0"/>
              <a:cs typeface="Arial" pitchFamily="34" charset="0"/>
            </a:endParaRPr>
          </a:p>
          <a:p>
            <a:pPr marL="326390" marR="12700" indent="-314325">
              <a:lnSpc>
                <a:spcPts val="1900"/>
              </a:lnSpc>
              <a:buClr>
                <a:srgbClr val="262626"/>
              </a:buClr>
              <a:buFont typeface="Arial"/>
              <a:buChar char="•"/>
              <a:tabLst>
                <a:tab pos="326390" algn="l"/>
              </a:tabLst>
            </a:pP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spc="7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2004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600" spc="3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Pue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rt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7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2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sz="1600" spc="4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sz="1600" spc="5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ea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600" spc="5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5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Lo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3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op</a:t>
            </a:r>
            <a:r>
              <a:rPr sz="1600" spc="-2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-8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ho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rit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z="1600" spc="7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LRA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sz="1600" spc="1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spc="5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spc="7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Roo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Road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spc="3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spc="5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ha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5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600" spc="6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spc="-2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1600" spc="-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-2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1600" spc="1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5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NSR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Rede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op</a:t>
            </a:r>
            <a:r>
              <a:rPr sz="1600" spc="-2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900"/>
              </a:lnSpc>
              <a:spcBef>
                <a:spcPts val="16"/>
              </a:spcBef>
              <a:buClr>
                <a:srgbClr val="262626"/>
              </a:buClr>
              <a:buFont typeface="Arial"/>
              <a:buChar char="•"/>
            </a:pPr>
            <a:endParaRPr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  <a:buClr>
                <a:srgbClr val="262626"/>
              </a:buClr>
              <a:buFont typeface="Arial"/>
              <a:buChar char="•"/>
            </a:pPr>
            <a:endParaRPr sz="1600" dirty="0">
              <a:latin typeface="Arial" pitchFamily="34" charset="0"/>
              <a:cs typeface="Arial" pitchFamily="34" charset="0"/>
            </a:endParaRPr>
          </a:p>
          <a:p>
            <a:pPr marL="326390" marR="207645" indent="-314325">
              <a:lnSpc>
                <a:spcPts val="1900"/>
              </a:lnSpc>
              <a:buClr>
                <a:srgbClr val="262626"/>
              </a:buClr>
              <a:buFont typeface="Arial"/>
              <a:buChar char="•"/>
              <a:tabLst>
                <a:tab pos="326390" algn="l"/>
              </a:tabLst>
            </a:pP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5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Roo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Road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spc="3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Rede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op</a:t>
            </a:r>
            <a:r>
              <a:rPr sz="1600" spc="-2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6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spc="5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5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600" spc="6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Pue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rt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5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-3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spc="3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1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-2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ono</a:t>
            </a:r>
            <a:r>
              <a:rPr sz="1600" spc="-2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5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op</a:t>
            </a:r>
            <a:r>
              <a:rPr sz="1600" spc="-2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3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iti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600" spc="6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-2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600" spc="7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600" spc="6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sz="1600" spc="5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spc="5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600" spc="3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spc="5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ono</a:t>
            </a:r>
            <a:r>
              <a:rPr sz="1600" spc="-2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og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3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600" spc="5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lt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6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spc="-1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ue</a:t>
            </a:r>
            <a:r>
              <a:rPr sz="1600" spc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.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71046"/>
            <a:ext cx="4240532" cy="34012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P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ROOSEVELT ROADS REDEVELOPMENT</a:t>
            </a:r>
            <a:endParaRPr lang="es-P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7999" y="565453"/>
            <a:ext cx="7086601" cy="457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>
              <a:ln>
                <a:solidFill>
                  <a:schemeClr val="accent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10800000">
            <a:off x="5029201" y="2971800"/>
            <a:ext cx="330042" cy="3352800"/>
          </a:xfrm>
          <a:prstGeom prst="rightBrac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14117" tIns="57059" rIns="114117" bIns="5705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bject 4"/>
          <p:cNvSpPr txBox="1"/>
          <p:nvPr/>
        </p:nvSpPr>
        <p:spPr>
          <a:xfrm>
            <a:off x="5334000" y="838200"/>
            <a:ext cx="4724400" cy="2133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04139" indent="0"/>
            <a:r>
              <a:rPr sz="2000" b="1" spc="-15" dirty="0" smtClean="0">
                <a:latin typeface="Arial" pitchFamily="34" charset="0"/>
                <a:cs typeface="Arial" pitchFamily="34" charset="0"/>
              </a:rPr>
              <a:t>C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lo</a:t>
            </a:r>
            <a:r>
              <a:rPr sz="2000" b="1" spc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u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e 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o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f</a:t>
            </a:r>
            <a:r>
              <a:rPr sz="2000" b="1" spc="5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U.</a:t>
            </a:r>
            <a:r>
              <a:rPr sz="2000" b="1" spc="2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5" dirty="0" smtClean="0">
                <a:latin typeface="Arial" pitchFamily="34" charset="0"/>
                <a:cs typeface="Arial" pitchFamily="34" charset="0"/>
              </a:rPr>
              <a:t>S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.</a:t>
            </a:r>
            <a:r>
              <a:rPr sz="2000" b="1" spc="5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000" b="1" spc="-25" dirty="0" smtClean="0">
                <a:latin typeface="Arial" pitchFamily="34" charset="0"/>
                <a:cs typeface="Arial" pitchFamily="34" charset="0"/>
              </a:rPr>
              <a:t>v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l</a:t>
            </a:r>
            <a:r>
              <a:rPr sz="2000" b="1" spc="4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5" dirty="0" smtClean="0">
                <a:latin typeface="Arial" pitchFamily="34" charset="0"/>
                <a:cs typeface="Arial" pitchFamily="34" charset="0"/>
              </a:rPr>
              <a:t>S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t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t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io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000" b="1" spc="2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oo</a:t>
            </a:r>
            <a:r>
              <a:rPr sz="2000" b="1" spc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e</a:t>
            </a:r>
            <a:r>
              <a:rPr sz="2000" b="1" spc="-25" dirty="0" smtClean="0">
                <a:latin typeface="Arial" pitchFamily="34" charset="0"/>
                <a:cs typeface="Arial" pitchFamily="34" charset="0"/>
              </a:rPr>
              <a:t>v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el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t</a:t>
            </a:r>
            <a:r>
              <a:rPr sz="2000" b="1" spc="2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oad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s</a:t>
            </a:r>
            <a:r>
              <a:rPr sz="2000" b="1" spc="1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(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000" b="1" spc="-25" dirty="0" smtClean="0">
                <a:latin typeface="Arial" pitchFamily="34" charset="0"/>
                <a:cs typeface="Arial" pitchFamily="34" charset="0"/>
              </a:rPr>
              <a:t>S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R)</a:t>
            </a:r>
            <a:r>
              <a:rPr sz="2000" b="1" spc="1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i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000" b="1" spc="4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C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eiba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,</a:t>
            </a:r>
            <a:r>
              <a:rPr sz="2000" b="1" spc="2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5" dirty="0" smtClean="0">
                <a:latin typeface="Arial" pitchFamily="34" charset="0"/>
                <a:cs typeface="Arial" pitchFamily="34" charset="0"/>
              </a:rPr>
              <a:t>P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ue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to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i</a:t>
            </a:r>
            <a:r>
              <a:rPr sz="2000" b="1" spc="0" dirty="0" smtClean="0">
                <a:latin typeface="Arial" pitchFamily="34" charset="0"/>
                <a:cs typeface="Arial" pitchFamily="34" charset="0"/>
              </a:rPr>
              <a:t>c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o</a:t>
            </a:r>
            <a:r>
              <a:rPr sz="2000" b="1" spc="2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o</a:t>
            </a:r>
            <a:r>
              <a:rPr sz="2000" b="1" spc="0" dirty="0" smtClean="0">
                <a:latin typeface="Arial" pitchFamily="34" charset="0"/>
                <a:cs typeface="Arial" pitchFamily="34" charset="0"/>
              </a:rPr>
              <a:t>cc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u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rr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e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d</a:t>
            </a:r>
            <a:r>
              <a:rPr sz="2000" b="1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i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000" b="1" spc="4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5" dirty="0" smtClean="0">
                <a:latin typeface="Arial" pitchFamily="34" charset="0"/>
                <a:cs typeface="Arial" pitchFamily="34" charset="0"/>
              </a:rPr>
              <a:t>M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000" b="1" spc="0" dirty="0" smtClean="0">
                <a:latin typeface="Arial" pitchFamily="34" charset="0"/>
                <a:cs typeface="Arial" pitchFamily="34" charset="0"/>
              </a:rPr>
              <a:t>c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h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, 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200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4</a:t>
            </a:r>
            <a:r>
              <a:rPr sz="2000" b="1" spc="2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pu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000" b="1" spc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uan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t 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to</a:t>
            </a:r>
            <a:r>
              <a:rPr sz="2000" b="1" spc="2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t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h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e</a:t>
            </a:r>
            <a:r>
              <a:rPr sz="2000" b="1" spc="4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200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4</a:t>
            </a:r>
            <a:r>
              <a:rPr sz="2000" b="1" spc="2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U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.</a:t>
            </a:r>
            <a:r>
              <a:rPr sz="2000" b="1" spc="-25" dirty="0" smtClean="0">
                <a:latin typeface="Arial" pitchFamily="34" charset="0"/>
                <a:cs typeface="Arial" pitchFamily="34" charset="0"/>
              </a:rPr>
              <a:t>S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.</a:t>
            </a:r>
            <a:r>
              <a:rPr sz="2000" b="1" spc="5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D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epa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t</a:t>
            </a:r>
            <a:r>
              <a:rPr sz="2000" b="1" spc="0" dirty="0" smtClean="0">
                <a:latin typeface="Arial" pitchFamily="34" charset="0"/>
                <a:cs typeface="Arial" pitchFamily="34" charset="0"/>
              </a:rPr>
              <a:t>m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e</a:t>
            </a:r>
            <a:r>
              <a:rPr sz="2000" b="1" spc="-45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t</a:t>
            </a:r>
            <a:r>
              <a:rPr sz="2000" b="1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o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f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D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e</a:t>
            </a:r>
            <a:r>
              <a:rPr sz="2000" b="1" spc="10" dirty="0" smtClean="0">
                <a:latin typeface="Arial" pitchFamily="34" charset="0"/>
                <a:cs typeface="Arial" pitchFamily="34" charset="0"/>
              </a:rPr>
              <a:t>f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en</a:t>
            </a:r>
            <a:r>
              <a:rPr sz="2000" b="1" spc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e</a:t>
            </a:r>
            <a:r>
              <a:rPr sz="2000" b="1" spc="-14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5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pp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op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ia</a:t>
            </a:r>
            <a:r>
              <a:rPr sz="2000" b="1" spc="-15" dirty="0" smtClean="0">
                <a:latin typeface="Arial" pitchFamily="34" charset="0"/>
                <a:cs typeface="Arial" pitchFamily="34" charset="0"/>
              </a:rPr>
              <a:t>t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ion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s</a:t>
            </a:r>
            <a:r>
              <a:rPr sz="2000" b="1" spc="-10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5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000" b="1" spc="0" dirty="0" smtClean="0">
                <a:latin typeface="Arial" pitchFamily="34" charset="0"/>
                <a:cs typeface="Arial" pitchFamily="34" charset="0"/>
              </a:rPr>
              <a:t>c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t</a:t>
            </a:r>
            <a:endParaRPr sz="17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7225" y="152400"/>
            <a:ext cx="10452849" cy="777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-609600"/>
            <a:ext cx="9906000" cy="9220200"/>
            <a:chOff x="228600" y="-1295400"/>
            <a:chExt cx="9906000" cy="92202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-1295400"/>
              <a:ext cx="9220200" cy="9220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7274160"/>
              <a:ext cx="1143000" cy="2696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6858000"/>
              <a:ext cx="3367728" cy="7720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871965"/>
              <a:ext cx="3977322" cy="88063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1" y="271046"/>
            <a:ext cx="3048000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SPECIAL PLAN</a:t>
            </a:r>
            <a:endParaRPr lang="es-P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7999" y="552390"/>
            <a:ext cx="7086601" cy="572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>
              <a:ln>
                <a:solidFill>
                  <a:schemeClr val="accent6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Management - General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LRA has been receiving </a:t>
            </a:r>
            <a:r>
              <a:rPr lang="en-US" dirty="0"/>
              <a:t>federal funds since October 1, </a:t>
            </a:r>
            <a:r>
              <a:rPr lang="en-US" dirty="0" smtClean="0"/>
              <a:t>2003 on </a:t>
            </a:r>
            <a:r>
              <a:rPr lang="en-US" dirty="0"/>
              <a:t>a 90/10 basis from the Office of Economic Adjustment </a:t>
            </a:r>
            <a:r>
              <a:rPr lang="en-US" dirty="0" smtClean="0"/>
              <a:t>(OEA) of </a:t>
            </a:r>
            <a:r>
              <a:rPr lang="en-US" dirty="0"/>
              <a:t>the Department of Defense.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For grants to be received in FY 2016 and 2017, it will be </a:t>
            </a:r>
            <a:r>
              <a:rPr lang="en-US" dirty="0" smtClean="0"/>
              <a:t>on </a:t>
            </a:r>
            <a:r>
              <a:rPr lang="en-US" dirty="0"/>
              <a:t>a 75/25 basis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FY 2017 is the last year </a:t>
            </a:r>
            <a:r>
              <a:rPr lang="en-US" dirty="0" smtClean="0"/>
              <a:t>for </a:t>
            </a:r>
            <a:r>
              <a:rPr lang="en-US" dirty="0"/>
              <a:t>receiving federal </a:t>
            </a:r>
            <a:r>
              <a:rPr lang="en-US" dirty="0" smtClean="0"/>
              <a:t>funds from OEA.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LRA has received approximately $7.4 million in federal funds </a:t>
            </a:r>
            <a:r>
              <a:rPr lang="en-US" dirty="0" smtClean="0"/>
              <a:t>from OEA as </a:t>
            </a:r>
            <a:r>
              <a:rPr lang="en-US" dirty="0"/>
              <a:t>of today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Grant for FY 2014-2015 is for approximately $1.5 million.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79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 Management – Administrative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OEA grant is </a:t>
            </a:r>
            <a:r>
              <a:rPr lang="en-US" dirty="0"/>
              <a:t>r</a:t>
            </a:r>
            <a:r>
              <a:rPr lang="en-US" dirty="0" smtClean="0"/>
              <a:t>equested </a:t>
            </a:r>
            <a:r>
              <a:rPr lang="en-US" dirty="0"/>
              <a:t>and approved </a:t>
            </a:r>
            <a:r>
              <a:rPr lang="en-US" dirty="0" smtClean="0"/>
              <a:t>on </a:t>
            </a:r>
            <a:r>
              <a:rPr lang="en-US" dirty="0"/>
              <a:t>a yearly basis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dirty="0"/>
              <a:t>C</a:t>
            </a:r>
            <a:r>
              <a:rPr lang="en-US" dirty="0" smtClean="0"/>
              <a:t>overs salaries </a:t>
            </a:r>
            <a:r>
              <a:rPr lang="en-US" dirty="0"/>
              <a:t>and fringe benefits, and operational expenses such as rent, office supplies, advertising, insurance and utilities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Has </a:t>
            </a:r>
            <a:r>
              <a:rPr lang="en-US" dirty="0"/>
              <a:t>also covered contractual expenses such as </a:t>
            </a:r>
            <a:r>
              <a:rPr lang="en-US" dirty="0" smtClean="0"/>
              <a:t>legal, architectural &amp; engineering, and master </a:t>
            </a:r>
            <a:r>
              <a:rPr lang="en-US" dirty="0"/>
              <a:t>plan </a:t>
            </a:r>
            <a:r>
              <a:rPr lang="en-US" dirty="0" smtClean="0"/>
              <a:t>and </a:t>
            </a:r>
            <a:r>
              <a:rPr lang="en-US" dirty="0"/>
              <a:t>infrastructure </a:t>
            </a:r>
            <a:r>
              <a:rPr lang="en-US" dirty="0" smtClean="0"/>
              <a:t>planning consulting services.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Does not cover maintenance </a:t>
            </a:r>
            <a:r>
              <a:rPr lang="en-US" dirty="0"/>
              <a:t>nor infrastructure expenses for the </a:t>
            </a:r>
            <a:r>
              <a:rPr lang="en-US" dirty="0" smtClean="0"/>
              <a:t>property.</a:t>
            </a:r>
          </a:p>
          <a:p>
            <a:pPr lvl="0"/>
            <a:endParaRPr lang="en-US" dirty="0" smtClean="0"/>
          </a:p>
          <a:p>
            <a:r>
              <a:rPr lang="en-US" dirty="0"/>
              <a:t>Requires </a:t>
            </a:r>
            <a:r>
              <a:rPr lang="en-US" dirty="0" smtClean="0"/>
              <a:t>submission of quarterly </a:t>
            </a:r>
            <a:r>
              <a:rPr lang="en-US" dirty="0"/>
              <a:t>and yearly reports comparing achievements with objectives and goals.  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95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 Management – Best Practices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Great </a:t>
            </a:r>
            <a:r>
              <a:rPr lang="en-US" dirty="0"/>
              <a:t>communication with Project Manager for the grant. If something goes wrong with the administration of the grant, be transparent and communicate it immediately. 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Complies with 32 CFR Part 33, “Uniform Administrative Requirements for Grants and Cooperative Agreements to State and Local Governments</a:t>
            </a:r>
            <a:r>
              <a:rPr lang="en-US" dirty="0" smtClean="0"/>
              <a:t>”.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Complies with OMB Circular A-133 and perform a Single Audit each year.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Stay away of non-compliance.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32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0590"/>
            <a:ext cx="10058399" cy="613122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-1" y="0"/>
            <a:ext cx="10058399" cy="7772400"/>
          </a:xfrm>
          <a:prstGeom prst="rect">
            <a:avLst/>
          </a:prstGeom>
          <a:solidFill>
            <a:schemeClr val="tx1">
              <a:lumMod val="50000"/>
              <a:lumOff val="5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-419100" y="2228088"/>
            <a:ext cx="11064240" cy="88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3517" tIns="113517" rIns="113517" bIns="56758">
            <a:prstTxWarp prst="textNoShape">
              <a:avLst/>
            </a:prstTxWarp>
          </a:bodyPr>
          <a:lstStyle/>
          <a:p>
            <a:pPr marL="709484" indent="-709484" algn="ctr">
              <a:defRPr/>
            </a:pPr>
            <a:r>
              <a:rPr lang="en-US" sz="2200" b="1" cap="small" dirty="0">
                <a:solidFill>
                  <a:schemeClr val="bg1"/>
                </a:solidFill>
                <a:latin typeface="Arial"/>
                <a:cs typeface="Arial"/>
              </a:rPr>
              <a:t>Local Redevelopment Authority for Roosevelt Roads</a:t>
            </a:r>
            <a:endParaRPr lang="en-US" sz="2200" b="1" i="1" cap="small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-586740" y="3070098"/>
            <a:ext cx="11064240" cy="4706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150" algn="ctr"/>
            <a:r>
              <a:rPr lang="en-US" sz="3600" b="1" spc="-1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Questions?</a:t>
            </a:r>
            <a:endParaRPr sz="3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28"/>
          <p:cNvSpPr txBox="1">
            <a:spLocks noChangeArrowheads="1"/>
          </p:cNvSpPr>
          <p:nvPr/>
        </p:nvSpPr>
        <p:spPr bwMode="auto">
          <a:xfrm>
            <a:off x="-586740" y="4231640"/>
            <a:ext cx="1106424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3517" tIns="56758" rIns="113517" bIns="56758">
            <a:prstTxWarp prst="textNoShape">
              <a:avLst/>
            </a:prstTxWarp>
          </a:bodyPr>
          <a:lstStyle/>
          <a:p>
            <a:pPr marL="425690" lvl="1" indent="-425690" algn="ctr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FOR MORE INFORMATION CONTACT:</a:t>
            </a:r>
          </a:p>
          <a:p>
            <a:pPr marL="425690" lvl="1" indent="-425690" algn="ctr">
              <a:spcBef>
                <a:spcPts val="94"/>
              </a:spcBef>
            </a:pP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 marL="425690" lvl="1" indent="-425690" algn="ctr">
              <a:spcBef>
                <a:spcPts val="94"/>
              </a:spcBef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Local Redevelopment Authority of Roosevelt Road</a:t>
            </a:r>
          </a:p>
          <a:p>
            <a:pPr marL="425690" lvl="1" indent="-425690" algn="ctr">
              <a:spcBef>
                <a:spcPts val="94"/>
              </a:spcBef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787-758-4747 ext. 5116</a:t>
            </a:r>
          </a:p>
          <a:p>
            <a:pPr marL="425690" lvl="1" indent="-425690" algn="ctr">
              <a:spcBef>
                <a:spcPts val="94"/>
              </a:spcBef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hlinkClick r:id="rId3"/>
              </a:rPr>
              <a:t>www.rooseveltroads.pr.gov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 marL="425690" lvl="1" indent="-425690" algn="ctr">
              <a:spcBef>
                <a:spcPts val="94"/>
              </a:spcBef>
            </a:pP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 marL="425690" lvl="1" indent="-425690" algn="ctr">
              <a:spcBef>
                <a:spcPts val="94"/>
              </a:spcBef>
            </a:pP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 marL="425690" lvl="1" indent="-425690" algn="ctr">
              <a:spcBef>
                <a:spcPts val="94"/>
              </a:spcBef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ECDAF73C7C1340A4B7D061CDAC7354" ma:contentTypeVersion="1" ma:contentTypeDescription="Create a new document." ma:contentTypeScope="" ma:versionID="bd4681064f49fb023c4dd956bdcbf89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45cc7f5e314b979c5632df14ec87cd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5E4D54C-13E3-4472-A963-D779FC5E8A75}"/>
</file>

<file path=customXml/itemProps2.xml><?xml version="1.0" encoding="utf-8"?>
<ds:datastoreItem xmlns:ds="http://schemas.openxmlformats.org/officeDocument/2006/customXml" ds:itemID="{27276F49-6782-4F57-9575-EAADC7ECF871}"/>
</file>

<file path=customXml/itemProps3.xml><?xml version="1.0" encoding="utf-8"?>
<ds:datastoreItem xmlns:ds="http://schemas.openxmlformats.org/officeDocument/2006/customXml" ds:itemID="{5894DFA3-40A8-4709-A0CF-65D2A73AB84C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2362</TotalTime>
  <Words>413</Words>
  <Application>Microsoft Office PowerPoint</Application>
  <PresentationFormat>Custom</PresentationFormat>
  <Paragraphs>65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Grant Management - General </vt:lpstr>
      <vt:lpstr>Grant Management – Administrative  </vt:lpstr>
      <vt:lpstr>Grant Management – Best Practices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Development Grants, Roosevelt Roads Development</dc:title>
  <dc:creator>Luis Galarza</dc:creator>
  <cp:lastModifiedBy>Irmariam Cotton Santiago</cp:lastModifiedBy>
  <cp:revision>154</cp:revision>
  <cp:lastPrinted>2015-02-02T21:54:21Z</cp:lastPrinted>
  <dcterms:created xsi:type="dcterms:W3CDTF">2014-07-11T13:24:54Z</dcterms:created>
  <dcterms:modified xsi:type="dcterms:W3CDTF">2015-03-04T15:05:33Z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2014-06-30T00:00:00Z</vt:filetime>
  </property>
  <property fmtid="{D5CDD505-2E9C-101B-9397-08002B2CF9AE}" pid="3" name="LastSaved">
    <vt:filetime>2014-07-11T00:00:00Z</vt:filetime>
  </property>
  <property fmtid="{D5CDD505-2E9C-101B-9397-08002B2CF9AE}" pid="4" name="ContentTypeId">
    <vt:lpwstr>0x010100DDECDAF73C7C1340A4B7D061CDAC7354</vt:lpwstr>
  </property>
  <property fmtid="{D5CDD505-2E9C-101B-9397-08002B2CF9AE}" pid="5" name="Order">
    <vt:r8>100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